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5" roundtripDataSignature="AMtx7mg8gRwO77+pyRSrapuWljjRBQkH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915c880e0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915c880e0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91c2352b9_1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391c2352b9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91c2352b9_1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391c2352b9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91c2352b9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391c2352b9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91c2352b9_1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391c2352b9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91c2352b9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391c2352b9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915c880e0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3915c880e0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91c2352b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391c2352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915c880e0_1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3915c880e0_1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915c880e0_1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3915c880e0_1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type="title"/>
          </p:nvPr>
        </p:nvSpPr>
        <p:spPr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 rot="5400000">
            <a:off x="2909888" y="1016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 rot="5400000">
            <a:off x="5287790" y="2479502"/>
            <a:ext cx="4886672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 rot="5400000">
            <a:off x="1503560" y="736799"/>
            <a:ext cx="4886672" cy="5374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/>
          <p:nvPr>
            <p:ph type="title"/>
          </p:nvPr>
        </p:nvSpPr>
        <p:spPr>
          <a:xfrm>
            <a:off x="12342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1" type="body"/>
          </p:nvPr>
        </p:nvSpPr>
        <p:spPr>
          <a:xfrm>
            <a:off x="1221848" y="1752600"/>
            <a:ext cx="359780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abella" type="tbl">
  <p:cSld name="TAB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/>
          <p:nvPr>
            <p:ph type="title"/>
          </p:nvPr>
        </p:nvSpPr>
        <p:spPr>
          <a:xfrm>
            <a:off x="12596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1259632" y="105273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/>
          <p:nvPr>
            <p:ph idx="2" type="chart"/>
          </p:nvPr>
        </p:nvSpPr>
        <p:spPr>
          <a:xfrm>
            <a:off x="1260029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title"/>
          </p:nvPr>
        </p:nvSpPr>
        <p:spPr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body"/>
          </p:nvPr>
        </p:nvSpPr>
        <p:spPr>
          <a:xfrm>
            <a:off x="1258888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1259632" y="1752600"/>
            <a:ext cx="356001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25" name="Google Shape;25;p34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1331640" y="1125538"/>
            <a:ext cx="7344048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1259632" y="4406900"/>
            <a:ext cx="723508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1220886" y="2708920"/>
            <a:ext cx="730708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1187624" y="980728"/>
            <a:ext cx="7499176" cy="43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1187624" y="1535113"/>
            <a:ext cx="3600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5" name="Google Shape;35;p38"/>
          <p:cNvSpPr txBox="1"/>
          <p:nvPr>
            <p:ph idx="2" type="body"/>
          </p:nvPr>
        </p:nvSpPr>
        <p:spPr>
          <a:xfrm>
            <a:off x="1187624" y="2276872"/>
            <a:ext cx="3600400" cy="377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36" name="Google Shape;36;p38"/>
          <p:cNvSpPr txBox="1"/>
          <p:nvPr>
            <p:ph idx="3" type="body"/>
          </p:nvPr>
        </p:nvSpPr>
        <p:spPr>
          <a:xfrm>
            <a:off x="4932040" y="1535113"/>
            <a:ext cx="37547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7" name="Google Shape;37;p38"/>
          <p:cNvSpPr txBox="1"/>
          <p:nvPr>
            <p:ph idx="4" type="body"/>
          </p:nvPr>
        </p:nvSpPr>
        <p:spPr>
          <a:xfrm>
            <a:off x="4932040" y="2276872"/>
            <a:ext cx="3754760" cy="377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1259632" y="1124744"/>
            <a:ext cx="2216225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3635896" y="1124744"/>
            <a:ext cx="5050903" cy="48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41" name="Google Shape;41;p39"/>
          <p:cNvSpPr txBox="1"/>
          <p:nvPr>
            <p:ph idx="2" type="body"/>
          </p:nvPr>
        </p:nvSpPr>
        <p:spPr>
          <a:xfrm>
            <a:off x="1259632" y="2361251"/>
            <a:ext cx="2205881" cy="3644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/>
          <p:nvPr>
            <p:ph idx="2" type="pic"/>
          </p:nvPr>
        </p:nvSpPr>
        <p:spPr>
          <a:xfrm>
            <a:off x="1792288" y="980727"/>
            <a:ext cx="5486400" cy="3746847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0"/>
          <p:cNvSpPr txBox="1"/>
          <p:nvPr>
            <p:ph idx="1" type="body"/>
          </p:nvPr>
        </p:nvSpPr>
        <p:spPr>
          <a:xfrm>
            <a:off x="1792288" y="5367338"/>
            <a:ext cx="5486400" cy="653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3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31"/>
          <p:cNvSpPr txBox="1"/>
          <p:nvPr>
            <p:ph type="title"/>
          </p:nvPr>
        </p:nvSpPr>
        <p:spPr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" type="body"/>
          </p:nvPr>
        </p:nvSpPr>
        <p:spPr>
          <a:xfrm>
            <a:off x="1258888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1"/>
          <p:cNvSpPr/>
          <p:nvPr/>
        </p:nvSpPr>
        <p:spPr>
          <a:xfrm>
            <a:off x="107950" y="115888"/>
            <a:ext cx="2555875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9" Type="http://schemas.openxmlformats.org/officeDocument/2006/relationships/image" Target="../media/image14.png"/><Relationship Id="rId5" Type="http://schemas.openxmlformats.org/officeDocument/2006/relationships/image" Target="../media/image43.png"/><Relationship Id="rId6" Type="http://schemas.openxmlformats.org/officeDocument/2006/relationships/image" Target="../media/image5.jp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0" y="0"/>
            <a:ext cx="9144000" cy="3806825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"/>
          <p:cNvGrpSpPr/>
          <p:nvPr/>
        </p:nvGrpSpPr>
        <p:grpSpPr>
          <a:xfrm>
            <a:off x="-4763" y="2759075"/>
            <a:ext cx="9148763" cy="4098925"/>
            <a:chOff x="-3" y="1738"/>
            <a:chExt cx="5763" cy="2582"/>
          </a:xfrm>
        </p:grpSpPr>
        <p:pic>
          <p:nvPicPr>
            <p:cNvPr descr="Fondino" id="67" name="Google Shape;6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+marchio" id="68" name="Google Shape;6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" y="2458"/>
              <a:ext cx="5012" cy="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scia" id="69" name="Google Shape;6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70" name="Google Shape;70;p1"/>
          <p:cNvSpPr txBox="1"/>
          <p:nvPr>
            <p:ph type="ctrTitle"/>
          </p:nvPr>
        </p:nvSpPr>
        <p:spPr>
          <a:xfrm>
            <a:off x="179388" y="117475"/>
            <a:ext cx="636905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Master’s Degree in Engineering in Computer Science</a:t>
            </a:r>
            <a:b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Sapienza University of Rome</a:t>
            </a:r>
            <a:b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Academic Year 2021-2022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2555776" y="5318511"/>
            <a:ext cx="6400800" cy="234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Course: Laboratory of Advanced Programming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Professor: Prof. Mecella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Candidates: Carmignani Federico, Cicchetti Giordano, Brunetti Jacopo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number: 1845479, 1853840, 1856271      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Calibri"/>
              <a:buNone/>
            </a:pPr>
            <a:r>
              <a:t/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2847181" y="2307035"/>
            <a:ext cx="460023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Presentation for EvenTicket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3197225" y="450225"/>
            <a:ext cx="84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The Architecture </a:t>
            </a:r>
            <a:endParaRPr sz="30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5532525" y="6165850"/>
            <a:ext cx="54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395288" y="1628775"/>
            <a:ext cx="77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675" y="1185413"/>
            <a:ext cx="6717624" cy="48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6496425" y="8277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5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microservices</a:t>
            </a:r>
            <a:endParaRPr b="1" sz="3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/>
        </p:nvSpPr>
        <p:spPr>
          <a:xfrm>
            <a:off x="152400" y="1087713"/>
            <a:ext cx="58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 of Software Development</a:t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 flipH="1" rot="-8721622">
            <a:off x="981216" y="1619371"/>
            <a:ext cx="587425" cy="441214"/>
          </a:xfrm>
          <a:prstGeom prst="rightArrow">
            <a:avLst>
              <a:gd fmla="val 50000" name="adj1"/>
              <a:gd fmla="val 50113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475" y="1546225"/>
            <a:ext cx="6286275" cy="44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5705475" y="6115050"/>
            <a:ext cx="555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915c880e0_2_21"/>
          <p:cNvSpPr txBox="1"/>
          <p:nvPr/>
        </p:nvSpPr>
        <p:spPr>
          <a:xfrm>
            <a:off x="3022100" y="327663"/>
            <a:ext cx="58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b="1"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 of Software Development</a:t>
            </a:r>
            <a:endParaRPr/>
          </a:p>
        </p:txBody>
      </p:sp>
      <p:sp>
        <p:nvSpPr>
          <p:cNvPr id="234" name="Google Shape;234;g13915c880e0_2_21"/>
          <p:cNvSpPr/>
          <p:nvPr/>
        </p:nvSpPr>
        <p:spPr>
          <a:xfrm flipH="1" rot="-2161642">
            <a:off x="6945399" y="745149"/>
            <a:ext cx="587584" cy="441349"/>
          </a:xfrm>
          <a:prstGeom prst="rightArrow">
            <a:avLst>
              <a:gd fmla="val 50000" name="adj1"/>
              <a:gd fmla="val 50113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13915c880e0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3915c880e0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5" y="1029425"/>
            <a:ext cx="6547174" cy="502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3915c880e0_2_21"/>
          <p:cNvSpPr txBox="1"/>
          <p:nvPr/>
        </p:nvSpPr>
        <p:spPr>
          <a:xfrm>
            <a:off x="5638800" y="6141750"/>
            <a:ext cx="440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/>
        </p:nvSpPr>
        <p:spPr>
          <a:xfrm>
            <a:off x="323850" y="1125538"/>
            <a:ext cx="597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 txBox="1"/>
          <p:nvPr/>
        </p:nvSpPr>
        <p:spPr>
          <a:xfrm>
            <a:off x="800100" y="940750"/>
            <a:ext cx="51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process based on SCRUM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3150"/>
            <a:ext cx="4943376" cy="3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275" y="2229800"/>
            <a:ext cx="3743324" cy="311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5742000" y="6140925"/>
            <a:ext cx="3991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15"/>
          <p:cNvSpPr/>
          <p:nvPr/>
        </p:nvSpPr>
        <p:spPr>
          <a:xfrm flipH="1" rot="-5400000">
            <a:off x="2414563" y="1506400"/>
            <a:ext cx="587400" cy="441300"/>
          </a:xfrm>
          <a:prstGeom prst="rightArrow">
            <a:avLst>
              <a:gd fmla="val 50000" name="adj1"/>
              <a:gd fmla="val 50113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91c2352b9_1_16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g1391c2352b9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391c2352b9_1_16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 and Storage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391c2352b9_1_16"/>
          <p:cNvSpPr txBox="1"/>
          <p:nvPr/>
        </p:nvSpPr>
        <p:spPr>
          <a:xfrm>
            <a:off x="842650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391c2352b9_1_16"/>
          <p:cNvSpPr txBox="1"/>
          <p:nvPr/>
        </p:nvSpPr>
        <p:spPr>
          <a:xfrm>
            <a:off x="465062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391c2352b9_1_16"/>
          <p:cNvSpPr txBox="1"/>
          <p:nvPr/>
        </p:nvSpPr>
        <p:spPr>
          <a:xfrm>
            <a:off x="842675" y="2610100"/>
            <a:ext cx="365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Handles the registration of new Users or Managers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permits the login of the various entities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grant permissions to the various entities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One single container with a nodejs Server.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391c2352b9_1_16"/>
          <p:cNvSpPr txBox="1"/>
          <p:nvPr/>
        </p:nvSpPr>
        <p:spPr>
          <a:xfrm>
            <a:off x="4650638" y="2610100"/>
            <a:ext cx="365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is in charge to store the data in a permanent way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retrieves the data when it is necessary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Dislocated in three containers: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Events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Tickets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1391c2352b9_1_16"/>
          <p:cNvCxnSpPr/>
          <p:nvPr/>
        </p:nvCxnSpPr>
        <p:spPr>
          <a:xfrm>
            <a:off x="4571988" y="1962275"/>
            <a:ext cx="0" cy="3979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1c2352b9_1_29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g1391c2352b9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391c2352b9_1_29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 and Storage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391c2352b9_1_29"/>
          <p:cNvSpPr txBox="1"/>
          <p:nvPr/>
        </p:nvSpPr>
        <p:spPr>
          <a:xfrm>
            <a:off x="252857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391c2352b9_1_29"/>
          <p:cNvSpPr txBox="1"/>
          <p:nvPr/>
        </p:nvSpPr>
        <p:spPr>
          <a:xfrm>
            <a:off x="742950" y="2786075"/>
            <a:ext cx="390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We have three types of entities: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Managers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Each of this entity can log in inside the application through its specific login form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391c2352b9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50" y="2666500"/>
            <a:ext cx="4195649" cy="26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91c2352b9_1_42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g1391c2352b9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391c2352b9_1_42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 and Storage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391c2352b9_1_42"/>
          <p:cNvSpPr txBox="1"/>
          <p:nvPr/>
        </p:nvSpPr>
        <p:spPr>
          <a:xfrm>
            <a:off x="252857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391c2352b9_1_42"/>
          <p:cNvSpPr txBox="1"/>
          <p:nvPr/>
        </p:nvSpPr>
        <p:spPr>
          <a:xfrm>
            <a:off x="714375" y="2786075"/>
            <a:ext cx="4195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Everybody can create a </a:t>
            </a:r>
            <a:r>
              <a:rPr b="1" lang="it-IT" sz="2000">
                <a:latin typeface="Calibri"/>
                <a:ea typeface="Calibri"/>
                <a:cs typeface="Calibri"/>
                <a:sym typeface="Calibri"/>
              </a:rPr>
              <a:t>new user 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through the registration form.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b="1" lang="it-IT" sz="2000">
                <a:latin typeface="Calibri"/>
                <a:ea typeface="Calibri"/>
                <a:cs typeface="Calibri"/>
                <a:sym typeface="Calibri"/>
              </a:rPr>
              <a:t>New managers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are created only by the admin of the system.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b="1" lang="it-IT" sz="2000">
                <a:latin typeface="Calibri"/>
                <a:ea typeface="Calibri"/>
                <a:cs typeface="Calibri"/>
                <a:sym typeface="Calibri"/>
              </a:rPr>
              <a:t>The admin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needs to be created by the developers at the first boot of the application, accessing the DB and creating the admin entity.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391c2352b9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75" y="2938025"/>
            <a:ext cx="3929026" cy="228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91c2352b9_1_52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g1391c2352b9_1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391c2352b9_1_52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 and Storage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391c2352b9_1_52"/>
          <p:cNvSpPr txBox="1"/>
          <p:nvPr/>
        </p:nvSpPr>
        <p:spPr>
          <a:xfrm>
            <a:off x="252857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391c2352b9_1_52"/>
          <p:cNvSpPr txBox="1"/>
          <p:nvPr/>
        </p:nvSpPr>
        <p:spPr>
          <a:xfrm>
            <a:off x="485775" y="2786075"/>
            <a:ext cx="4362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The container for Authentication is also used 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guarantee permissions to the entities in a RBAC style.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(ROLE BASE ACCESS CONTROL)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To each entity is associated a flag in the corresponding db record that individuates the role: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1391c2352b9_1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975" y="2786075"/>
            <a:ext cx="3607175" cy="32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g1391c2352b9_1_52"/>
          <p:cNvCxnSpPr/>
          <p:nvPr/>
        </p:nvCxnSpPr>
        <p:spPr>
          <a:xfrm>
            <a:off x="3543300" y="4757750"/>
            <a:ext cx="457200" cy="45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g1391c2352b9_1_52"/>
          <p:cNvSpPr txBox="1"/>
          <p:nvPr/>
        </p:nvSpPr>
        <p:spPr>
          <a:xfrm>
            <a:off x="3346525" y="5100675"/>
            <a:ext cx="201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One single relation in the DB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91c2352b9_1_68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8" name="Google Shape;298;g1391c2352b9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391c2352b9_1_68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Service and Storage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1391c2352b9_1_68"/>
          <p:cNvSpPr txBox="1"/>
          <p:nvPr/>
        </p:nvSpPr>
        <p:spPr>
          <a:xfrm>
            <a:off x="252857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391c2352b9_1_68"/>
          <p:cNvSpPr txBox="1"/>
          <p:nvPr/>
        </p:nvSpPr>
        <p:spPr>
          <a:xfrm>
            <a:off x="142875" y="2610100"/>
            <a:ext cx="41292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The DB is implemented in MongoDB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Three different containers each of them running an instance of MongoDB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The first to store data about entities (Users|Managers|Admin)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The second for the Events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The third for the tickets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391c2352b9_1_68"/>
          <p:cNvSpPr txBox="1"/>
          <p:nvPr/>
        </p:nvSpPr>
        <p:spPr>
          <a:xfrm>
            <a:off x="4972050" y="2605350"/>
            <a:ext cx="365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Why MongoDB?</a:t>
            </a:r>
            <a:endParaRPr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NoSQL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Flexibility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Very easy to connect, query and retrieve data.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High availability of libraries for the various programming languages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g1391c2352b9_1_68"/>
          <p:cNvCxnSpPr/>
          <p:nvPr/>
        </p:nvCxnSpPr>
        <p:spPr>
          <a:xfrm>
            <a:off x="4353925" y="2871800"/>
            <a:ext cx="0" cy="3113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/>
        </p:nvSpPr>
        <p:spPr>
          <a:xfrm>
            <a:off x="904350" y="1248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and Ticket Services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842650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4650625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 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842675" y="2610100"/>
            <a:ext cx="36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Handle the created Events</a:t>
            </a:r>
            <a:br>
              <a:rPr lang="it-IT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Manage Event Database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4650638" y="2610100"/>
            <a:ext cx="36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Create and handle TIcket codes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Gives the possibility to pay for tickets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Manage Ticket Database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175" y="4632375"/>
            <a:ext cx="1309700" cy="1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125" y="4632363"/>
            <a:ext cx="1309700" cy="13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0"/>
          <p:cNvCxnSpPr/>
          <p:nvPr/>
        </p:nvCxnSpPr>
        <p:spPr>
          <a:xfrm>
            <a:off x="4571988" y="1962275"/>
            <a:ext cx="0" cy="3979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ctrTitle"/>
          </p:nvPr>
        </p:nvSpPr>
        <p:spPr>
          <a:xfrm>
            <a:off x="116334" y="606469"/>
            <a:ext cx="9288463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500" u="sng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3500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2"/>
          <p:cNvSpPr txBox="1"/>
          <p:nvPr>
            <p:ph idx="1" type="subTitle"/>
          </p:nvPr>
        </p:nvSpPr>
        <p:spPr>
          <a:xfrm>
            <a:off x="-21777" y="1200194"/>
            <a:ext cx="9396413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b="1" lang="it-IT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Website for Events</a:t>
            </a:r>
            <a:endParaRPr/>
          </a:p>
        </p:txBody>
      </p:sp>
      <p:sp>
        <p:nvSpPr>
          <p:cNvPr id="79" name="Google Shape;79;p2"/>
          <p:cNvSpPr txBox="1"/>
          <p:nvPr/>
        </p:nvSpPr>
        <p:spPr>
          <a:xfrm>
            <a:off x="2268538" y="2565400"/>
            <a:ext cx="184150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5695100" y="6193875"/>
            <a:ext cx="395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Laboratory of Advanced</a:t>
            </a: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</a:t>
            </a:r>
            <a:endParaRPr/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82" name="Google Shape;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472102"/>
            <a:ext cx="7772400" cy="442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915c880e0_1_9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3" name="Google Shape;323;g13915c880e0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3915c880e0_1_9"/>
          <p:cNvSpPr txBox="1"/>
          <p:nvPr/>
        </p:nvSpPr>
        <p:spPr>
          <a:xfrm>
            <a:off x="891250" y="1344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and Ticket Services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3915c880e0_1_9"/>
          <p:cNvSpPr txBox="1"/>
          <p:nvPr/>
        </p:nvSpPr>
        <p:spPr>
          <a:xfrm>
            <a:off x="2746650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3915c880e0_1_9"/>
          <p:cNvSpPr txBox="1"/>
          <p:nvPr/>
        </p:nvSpPr>
        <p:spPr>
          <a:xfrm>
            <a:off x="842675" y="2610100"/>
            <a:ext cx="365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Types of events: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‘Biglietto’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‘Prevendita’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‘Informativo’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13915c880e0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925" y="2981800"/>
            <a:ext cx="263575" cy="8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3915c880e0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600" y="2981800"/>
            <a:ext cx="244327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3915c880e0_1_9"/>
          <p:cNvSpPr txBox="1"/>
          <p:nvPr/>
        </p:nvSpPr>
        <p:spPr>
          <a:xfrm>
            <a:off x="4493375" y="2610100"/>
            <a:ext cx="391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Event data: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event related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ticket related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3915c880e0_1_9"/>
          <p:cNvSpPr/>
          <p:nvPr/>
        </p:nvSpPr>
        <p:spPr>
          <a:xfrm>
            <a:off x="5414825" y="2981800"/>
            <a:ext cx="2069400" cy="116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3915c880e0_1_9"/>
          <p:cNvSpPr/>
          <p:nvPr/>
        </p:nvSpPr>
        <p:spPr>
          <a:xfrm>
            <a:off x="5414825" y="3604450"/>
            <a:ext cx="2069400" cy="338700"/>
          </a:xfrm>
          <a:prstGeom prst="ellipse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3915c880e0_1_9"/>
          <p:cNvSpPr txBox="1"/>
          <p:nvPr/>
        </p:nvSpPr>
        <p:spPr>
          <a:xfrm>
            <a:off x="842675" y="4496200"/>
            <a:ext cx="217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Each event has a category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3915c880e0_1_9"/>
          <p:cNvSpPr/>
          <p:nvPr/>
        </p:nvSpPr>
        <p:spPr>
          <a:xfrm>
            <a:off x="3331600" y="4727050"/>
            <a:ext cx="9063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3915c880e0_1_9"/>
          <p:cNvSpPr txBox="1"/>
          <p:nvPr/>
        </p:nvSpPr>
        <p:spPr>
          <a:xfrm>
            <a:off x="4842125" y="4614700"/>
            <a:ext cx="248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Calibri"/>
                <a:ea typeface="Calibri"/>
                <a:cs typeface="Calibri"/>
                <a:sym typeface="Calibri"/>
              </a:rPr>
              <a:t>Cinema</a:t>
            </a:r>
            <a:r>
              <a:rPr lang="it-IT" sz="1600">
                <a:latin typeface="Calibri"/>
                <a:ea typeface="Calibri"/>
                <a:cs typeface="Calibri"/>
                <a:sym typeface="Calibri"/>
              </a:rPr>
              <a:t>, Cultura, Discoteca, Musica, Teatro, Sport </a:t>
            </a:r>
            <a:endParaRPr sz="10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91c2352b9_0_0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g1391c2352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391c2352b9_0_0"/>
          <p:cNvSpPr txBox="1"/>
          <p:nvPr/>
        </p:nvSpPr>
        <p:spPr>
          <a:xfrm>
            <a:off x="891250" y="1344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391c2352b9_0_0"/>
          <p:cNvSpPr txBox="1"/>
          <p:nvPr/>
        </p:nvSpPr>
        <p:spPr>
          <a:xfrm>
            <a:off x="2470950" y="2021500"/>
            <a:ext cx="42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AMQP - Sendgrid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391c2352b9_0_0"/>
          <p:cNvSpPr txBox="1"/>
          <p:nvPr/>
        </p:nvSpPr>
        <p:spPr>
          <a:xfrm>
            <a:off x="842675" y="2610100"/>
            <a:ext cx="527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Use of AMQP Cloud to manage the queue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New event </a:t>
            </a:r>
            <a:r>
              <a:rPr lang="it-IT" sz="2000">
                <a:solidFill>
                  <a:srgbClr val="111111"/>
                </a:solidFill>
                <a:highlight>
                  <a:schemeClr val="lt1"/>
                </a:highlight>
              </a:rPr>
              <a:t>⟹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Email to the interested parties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1391c2352b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013" y="3990551"/>
            <a:ext cx="5493426" cy="21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391c2352b9_0_0"/>
          <p:cNvSpPr/>
          <p:nvPr/>
        </p:nvSpPr>
        <p:spPr>
          <a:xfrm>
            <a:off x="6495475" y="4053150"/>
            <a:ext cx="936600" cy="554100"/>
          </a:xfrm>
          <a:prstGeom prst="bentArrow">
            <a:avLst>
              <a:gd fmla="val 1908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1391c2352b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825" y="3429000"/>
            <a:ext cx="6568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391c2352b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688" y="3744750"/>
            <a:ext cx="1405726" cy="30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391c2352b9_0_0"/>
          <p:cNvPicPr preferRelativeResize="0"/>
          <p:nvPr/>
        </p:nvPicPr>
        <p:blipFill rotWithShape="1">
          <a:blip r:embed="rId7">
            <a:alphaModFix/>
          </a:blip>
          <a:srcRect b="0" l="18933" r="13925" t="0"/>
          <a:stretch/>
        </p:blipFill>
        <p:spPr>
          <a:xfrm>
            <a:off x="8081575" y="4053150"/>
            <a:ext cx="936600" cy="78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391c2352b9_0_0"/>
          <p:cNvPicPr preferRelativeResize="0"/>
          <p:nvPr/>
        </p:nvPicPr>
        <p:blipFill rotWithShape="1">
          <a:blip r:embed="rId8">
            <a:alphaModFix/>
          </a:blip>
          <a:srcRect b="0" l="13755" r="13000" t="0"/>
          <a:stretch/>
        </p:blipFill>
        <p:spPr>
          <a:xfrm>
            <a:off x="7455925" y="4965950"/>
            <a:ext cx="936600" cy="85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915c880e0_1_60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5" name="Google Shape;355;g13915c880e0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3915c880e0_1_60"/>
          <p:cNvSpPr txBox="1"/>
          <p:nvPr/>
        </p:nvSpPr>
        <p:spPr>
          <a:xfrm>
            <a:off x="891250" y="1344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and Ticket Services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3915c880e0_1_60"/>
          <p:cNvSpPr txBox="1"/>
          <p:nvPr/>
        </p:nvSpPr>
        <p:spPr>
          <a:xfrm>
            <a:off x="2746650" y="2021500"/>
            <a:ext cx="36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13915c880e0_1_60"/>
          <p:cNvSpPr txBox="1"/>
          <p:nvPr/>
        </p:nvSpPr>
        <p:spPr>
          <a:xfrm>
            <a:off x="842675" y="2610100"/>
            <a:ext cx="5078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Ticket stands for both: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any purchased ticket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any pre-sale booked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Structure of ticket code </a:t>
            </a:r>
            <a:r>
              <a:rPr lang="it-IT" sz="2000">
                <a:solidFill>
                  <a:srgbClr val="111111"/>
                </a:solidFill>
                <a:highlight>
                  <a:srgbClr val="FFFFFF"/>
                </a:highlight>
              </a:rPr>
              <a:t>⟹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 HASH functions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It connects with the payment external service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13915c880e0_1_60"/>
          <p:cNvSpPr/>
          <p:nvPr/>
        </p:nvSpPr>
        <p:spPr>
          <a:xfrm rot="5400000">
            <a:off x="2784375" y="5065450"/>
            <a:ext cx="715200" cy="554100"/>
          </a:xfrm>
          <a:prstGeom prst="bentUpArrow">
            <a:avLst>
              <a:gd fmla="val 14564" name="adj1"/>
              <a:gd fmla="val 20908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13915c880e0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700" y="5257600"/>
            <a:ext cx="1460730" cy="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915c880e0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22123">
            <a:off x="6474076" y="2470125"/>
            <a:ext cx="1476650" cy="1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3915c880e0_1_60"/>
          <p:cNvSpPr/>
          <p:nvPr/>
        </p:nvSpPr>
        <p:spPr>
          <a:xfrm rot="-2699153">
            <a:off x="6210604" y="2476833"/>
            <a:ext cx="861044" cy="55493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g13915c880e0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68858">
            <a:off x="7021873" y="4346756"/>
            <a:ext cx="1582305" cy="1079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3810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915c880e0_1_85"/>
          <p:cNvSpPr/>
          <p:nvPr/>
        </p:nvSpPr>
        <p:spPr>
          <a:xfrm>
            <a:off x="5299700" y="62405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g13915c880e0_1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3915c880e0_1_85"/>
          <p:cNvSpPr txBox="1"/>
          <p:nvPr/>
        </p:nvSpPr>
        <p:spPr>
          <a:xfrm>
            <a:off x="891250" y="1344400"/>
            <a:ext cx="733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and Ticket Services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3915c880e0_1_85"/>
          <p:cNvSpPr txBox="1"/>
          <p:nvPr/>
        </p:nvSpPr>
        <p:spPr>
          <a:xfrm>
            <a:off x="2470950" y="2021500"/>
            <a:ext cx="42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Service - Stripe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3915c880e0_1_85"/>
          <p:cNvSpPr txBox="1"/>
          <p:nvPr/>
        </p:nvSpPr>
        <p:spPr>
          <a:xfrm>
            <a:off x="842675" y="2610100"/>
            <a:ext cx="393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Manages and Accepts online transactions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Guarantees security for user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In the specific case is used </a:t>
            </a:r>
            <a:r>
              <a:rPr i="1" lang="it-IT" sz="2000">
                <a:latin typeface="Calibri"/>
                <a:ea typeface="Calibri"/>
                <a:cs typeface="Calibri"/>
                <a:sym typeface="Calibri"/>
              </a:rPr>
              <a:t>‘Testing Stripe</a:t>
            </a: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’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13915c880e0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25" y="2757150"/>
            <a:ext cx="3215880" cy="309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5681225" y="61912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8"/>
          <p:cNvSpPr txBox="1"/>
          <p:nvPr/>
        </p:nvSpPr>
        <p:spPr>
          <a:xfrm>
            <a:off x="1744150" y="1293350"/>
            <a:ext cx="659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NOW A QUICK DEMO ABOUT IT..</a:t>
            </a:r>
            <a:endParaRPr/>
          </a:p>
        </p:txBody>
      </p:sp>
      <p:sp>
        <p:nvSpPr>
          <p:cNvPr id="381" name="Google Shape;381;p28"/>
          <p:cNvSpPr txBox="1"/>
          <p:nvPr/>
        </p:nvSpPr>
        <p:spPr>
          <a:xfrm>
            <a:off x="263531" y="2124200"/>
            <a:ext cx="46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234682" y="3711409"/>
            <a:ext cx="461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 txBox="1"/>
          <p:nvPr/>
        </p:nvSpPr>
        <p:spPr>
          <a:xfrm>
            <a:off x="5502423" y="2240508"/>
            <a:ext cx="49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5502423" y="3784675"/>
            <a:ext cx="484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magine che contiene testo&#10;&#10;Descrizione generata automaticamente" id="385" name="Google Shape;3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001" y="2264243"/>
            <a:ext cx="4619700" cy="2329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sp>
        <p:nvSpPr>
          <p:cNvPr id="386" name="Google Shape;386;p28"/>
          <p:cNvSpPr txBox="1"/>
          <p:nvPr/>
        </p:nvSpPr>
        <p:spPr>
          <a:xfrm>
            <a:off x="263531" y="1793375"/>
            <a:ext cx="15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 txBox="1"/>
          <p:nvPr/>
        </p:nvSpPr>
        <p:spPr>
          <a:xfrm>
            <a:off x="231862" y="3339625"/>
            <a:ext cx="15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/>
          <p:nvPr/>
        </p:nvSpPr>
        <p:spPr>
          <a:xfrm>
            <a:off x="0" y="0"/>
            <a:ext cx="9144000" cy="47061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30"/>
          <p:cNvGrpSpPr/>
          <p:nvPr/>
        </p:nvGrpSpPr>
        <p:grpSpPr>
          <a:xfrm>
            <a:off x="-4775" y="3694750"/>
            <a:ext cx="9148775" cy="3163250"/>
            <a:chOff x="-3" y="1738"/>
            <a:chExt cx="5763" cy="2582"/>
          </a:xfrm>
        </p:grpSpPr>
        <p:pic>
          <p:nvPicPr>
            <p:cNvPr descr="Fondino" id="394" name="Google Shape;39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+marchio" id="395" name="Google Shape;39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" y="2458"/>
              <a:ext cx="5012" cy="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scia" id="396" name="Google Shape;39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397" name="Google Shape;397;p30"/>
          <p:cNvSpPr txBox="1"/>
          <p:nvPr>
            <p:ph type="ctrTitle"/>
          </p:nvPr>
        </p:nvSpPr>
        <p:spPr>
          <a:xfrm>
            <a:off x="179388" y="117475"/>
            <a:ext cx="636905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Master’s Degree in Engineering in Computer Science</a:t>
            </a:r>
            <a:b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Sapienza University of Rome</a:t>
            </a:r>
            <a:b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it-IT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Academic Year 2021-2022</a:t>
            </a:r>
            <a:endParaRPr/>
          </a:p>
        </p:txBody>
      </p:sp>
      <p:sp>
        <p:nvSpPr>
          <p:cNvPr id="398" name="Google Shape;398;p30"/>
          <p:cNvSpPr txBox="1"/>
          <p:nvPr>
            <p:ph idx="1" type="subTitle"/>
          </p:nvPr>
        </p:nvSpPr>
        <p:spPr>
          <a:xfrm>
            <a:off x="2555776" y="5318511"/>
            <a:ext cx="6400800" cy="234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Course: Laboratory of Advanced Programming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Professor: Prof. Mecella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Candidates: Carmignani Federico, Cicchetti Giordano, Brunetti Jacopo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Helvetica Neue"/>
              <a:buNone/>
            </a:pPr>
            <a:r>
              <a:rPr lang="it-IT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number: 1845479, 1853840, 1856271      </a:t>
            </a:r>
            <a:endParaRPr/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SzPts val="1500"/>
              <a:buFont typeface="Calibri"/>
              <a:buNone/>
            </a:pPr>
            <a:r>
              <a:t/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3811588" y="3138488"/>
            <a:ext cx="3781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your attention!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757238" y="857250"/>
            <a:ext cx="7416800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364712" y="1874440"/>
            <a:ext cx="3124673" cy="3427478"/>
            <a:chOff x="2777488" y="1717"/>
            <a:chExt cx="3124673" cy="3427478"/>
          </a:xfrm>
        </p:grpSpPr>
        <p:sp>
          <p:nvSpPr>
            <p:cNvPr id="89" name="Google Shape;89;p3"/>
            <p:cNvSpPr/>
            <p:nvPr/>
          </p:nvSpPr>
          <p:spPr>
            <a:xfrm>
              <a:off x="2777488" y="1717"/>
              <a:ext cx="3124673" cy="825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 txBox="1"/>
            <p:nvPr/>
          </p:nvSpPr>
          <p:spPr>
            <a:xfrm>
              <a:off x="2817805" y="42034"/>
              <a:ext cx="3044039" cy="74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>
                  <a:solidFill>
                    <a:schemeClr val="lt1"/>
                  </a:solidFill>
                </a:rPr>
                <a:t>Requirements,</a:t>
              </a: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it-IT" sz="1800">
                  <a:solidFill>
                    <a:schemeClr val="lt1"/>
                  </a:solidFill>
                </a:rPr>
                <a:t>Technologies</a:t>
              </a: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and Ar</a:t>
              </a:r>
              <a:r>
                <a:rPr lang="it-IT" sz="1800">
                  <a:solidFill>
                    <a:schemeClr val="lt1"/>
                  </a:solidFill>
                </a:rPr>
                <a:t>chitecture</a:t>
              </a: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777488" y="868910"/>
              <a:ext cx="3124673" cy="825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2817805" y="909227"/>
              <a:ext cx="3044039" cy="74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Authentication </a:t>
              </a:r>
              <a:r>
                <a:rPr lang="it-IT" sz="1800">
                  <a:solidFill>
                    <a:schemeClr val="lt1"/>
                  </a:solidFill>
                </a:rPr>
                <a:t>S</a:t>
              </a: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ervice and Storage</a:t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777488" y="1736103"/>
              <a:ext cx="3124673" cy="825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2817805" y="1776420"/>
              <a:ext cx="3044039" cy="74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>
                  <a:solidFill>
                    <a:schemeClr val="lt1"/>
                  </a:solidFill>
                </a:rPr>
                <a:t>Event and Ticket Service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77488" y="2603297"/>
              <a:ext cx="3124673" cy="825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2817805" y="2643614"/>
              <a:ext cx="3044039" cy="74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Notification service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3"/>
          <p:cNvSpPr txBox="1"/>
          <p:nvPr/>
        </p:nvSpPr>
        <p:spPr>
          <a:xfrm>
            <a:off x="5220022" y="2936716"/>
            <a:ext cx="97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3779838" y="3336925"/>
            <a:ext cx="5184775" cy="146193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57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purpose of our project is to build a web application providing a set of services aimed at the management and proposals of events and distribution of tickets.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117" y="329534"/>
            <a:ext cx="1815971" cy="1815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5740528" y="6199455"/>
            <a:ext cx="868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5695100" y="6193875"/>
            <a:ext cx="395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508000" y="977839"/>
            <a:ext cx="90376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				User Stories and Mockups</a:t>
            </a:r>
            <a:b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it-IT" sz="3000">
                <a:latin typeface="Helvetica Neue"/>
                <a:ea typeface="Helvetica Neue"/>
                <a:cs typeface="Helvetica Neue"/>
                <a:sym typeface="Helvetica Neue"/>
              </a:rPr>
              <a:t>						</a:t>
            </a:r>
            <a:r>
              <a:rPr lang="it-IT" sz="2000">
                <a:latin typeface="Helvetica Neue"/>
                <a:ea typeface="Helvetica Neue"/>
                <a:cs typeface="Helvetica Neue"/>
                <a:sym typeface="Helvetica Neue"/>
              </a:rPr>
              <a:t>The Requirements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508000" y="1905000"/>
            <a:ext cx="42084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Font typeface="Helvetica Neue"/>
              <a:buNone/>
            </a:pPr>
            <a:r>
              <a:rPr lang="it-IT" sz="2000">
                <a:latin typeface="Helvetica Neue"/>
                <a:ea typeface="Helvetica Neue"/>
                <a:cs typeface="Helvetica Neue"/>
                <a:sym typeface="Helvetica Neue"/>
              </a:rPr>
              <a:t>The requirements that have been defined at the beginning were: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Stories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Mockups</a:t>
            </a:r>
            <a:endParaRPr/>
          </a:p>
        </p:txBody>
      </p:sp>
      <p:cxnSp>
        <p:nvCxnSpPr>
          <p:cNvPr id="109" name="Google Shape;109;p4"/>
          <p:cNvCxnSpPr/>
          <p:nvPr/>
        </p:nvCxnSpPr>
        <p:spPr>
          <a:xfrm>
            <a:off x="4716463" y="1905000"/>
            <a:ext cx="0" cy="397986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0" name="Google Shape;110;p4"/>
          <p:cNvSpPr/>
          <p:nvPr/>
        </p:nvSpPr>
        <p:spPr>
          <a:xfrm>
            <a:off x="1763713" y="3182938"/>
            <a:ext cx="489000" cy="118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5480050" y="4572000"/>
            <a:ext cx="2776500" cy="1447800"/>
          </a:xfrm>
          <a:prstGeom prst="ellipse">
            <a:avLst/>
          </a:prstGeom>
          <a:gradFill>
            <a:gsLst>
              <a:gs pos="0">
                <a:srgbClr val="49131C"/>
              </a:gs>
              <a:gs pos="48000">
                <a:srgbClr val="761F2C"/>
              </a:gs>
              <a:gs pos="100000">
                <a:srgbClr val="D14D63"/>
              </a:gs>
            </a:gsLst>
            <a:lin ang="16200038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example of mockup in a low fidelity mode by   Balsamiq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 rot="10800000">
            <a:off x="676225" y="5289488"/>
            <a:ext cx="2089200" cy="55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63575" y="4559300"/>
            <a:ext cx="2087700" cy="55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670554" y="6165850"/>
            <a:ext cx="3622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613" y="1904989"/>
            <a:ext cx="3504752" cy="258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/>
        </p:nvSpPr>
        <p:spPr>
          <a:xfrm>
            <a:off x="3654425" y="2001938"/>
            <a:ext cx="7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-261900" y="3357875"/>
            <a:ext cx="677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Another example of Mockup: the Events 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412125" y="3357875"/>
            <a:ext cx="21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User Stories</a:t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3146425" y="4842773"/>
            <a:ext cx="2952900" cy="52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3654425" y="4888974"/>
            <a:ext cx="2808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Requirements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4392600" y="3568625"/>
            <a:ext cx="358800" cy="100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5615004" y="6137275"/>
            <a:ext cx="360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75" y="1067233"/>
            <a:ext cx="2808299" cy="223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625275"/>
            <a:ext cx="4626969" cy="26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720725" y="835025"/>
            <a:ext cx="81359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Audience and Scope</a:t>
            </a:r>
            <a:endParaRPr/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342900" y="1835150"/>
            <a:ext cx="79375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it-IT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Managers</a:t>
            </a:r>
            <a:endParaRPr/>
          </a:p>
          <a:p>
            <a:pPr indent="-457200" lvl="0" marL="457200" rtl="0" algn="l">
              <a:spcBef>
                <a:spcPts val="46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it-IT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endParaRPr/>
          </a:p>
          <a:p>
            <a:pPr indent="-457200" lvl="0" marL="457200" rtl="0" algn="l">
              <a:spcBef>
                <a:spcPts val="46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it-IT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spcBef>
                <a:spcPts val="46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342900" rtl="0" algn="ctr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2206625" y="3562350"/>
            <a:ext cx="3146425" cy="4000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Helvetica Neue"/>
                <a:ea typeface="Helvetica Neue"/>
                <a:cs typeface="Helvetica Neue"/>
                <a:sym typeface="Helvetica Neue"/>
              </a:rPr>
              <a:t>Main functionalities</a:t>
            </a:r>
            <a:r>
              <a:rPr lang="it-IT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6011863" y="4113213"/>
            <a:ext cx="1584325" cy="8794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5795963" y="4724400"/>
            <a:ext cx="1439862" cy="11525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3492500" y="2620963"/>
            <a:ext cx="1295400" cy="592137"/>
          </a:xfrm>
          <a:prstGeom prst="curvedDownArrow">
            <a:avLst>
              <a:gd fmla="val 24986" name="adj1"/>
              <a:gd fmla="val 49962" name="adj2"/>
              <a:gd fmla="val 25000" name="adj3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 rot="5400000">
            <a:off x="3301207" y="2518568"/>
            <a:ext cx="1079500" cy="74136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4330700" y="4441825"/>
            <a:ext cx="914400" cy="914400"/>
          </a:xfrm>
          <a:prstGeom prst="frame">
            <a:avLst>
              <a:gd fmla="val 12500" name="adj1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2070100" y="4146550"/>
            <a:ext cx="3455988" cy="1779588"/>
          </a:xfrm>
          <a:prstGeom prst="donut">
            <a:avLst>
              <a:gd fmla="val 5630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543051" y="4438650"/>
            <a:ext cx="50943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1)Publish events</a:t>
            </a:r>
            <a:endParaRPr/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2)Buy tickets or pre-sales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3)Admit new managers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" name="Google Shape;145;p6"/>
          <p:cNvCxnSpPr/>
          <p:nvPr/>
        </p:nvCxnSpPr>
        <p:spPr>
          <a:xfrm>
            <a:off x="3851275" y="3962400"/>
            <a:ext cx="0" cy="184150"/>
          </a:xfrm>
          <a:prstGeom prst="straightConnector1">
            <a:avLst/>
          </a:prstGeom>
          <a:noFill/>
          <a:ln cap="flat" cmpd="sng" w="9525">
            <a:solidFill>
              <a:srgbClr val="8120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6"/>
          <p:cNvSpPr txBox="1"/>
          <p:nvPr/>
        </p:nvSpPr>
        <p:spPr>
          <a:xfrm>
            <a:off x="5573554" y="6141225"/>
            <a:ext cx="371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734188" cy="91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539" y="1931000"/>
            <a:ext cx="3554586" cy="36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 txBox="1"/>
          <p:nvPr/>
        </p:nvSpPr>
        <p:spPr>
          <a:xfrm>
            <a:off x="6586425" y="5550075"/>
            <a:ext cx="264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1000">
                <a:latin typeface="Helvetica Neue"/>
                <a:ea typeface="Helvetica Neue"/>
                <a:cs typeface="Helvetica Neue"/>
                <a:sym typeface="Helvetica Neue"/>
              </a:rPr>
              <a:t>The conceptual scheme</a:t>
            </a:r>
            <a:endParaRPr sz="10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1277938" y="4267200"/>
            <a:ext cx="1949450" cy="1322388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>
            <p:ph type="title"/>
          </p:nvPr>
        </p:nvSpPr>
        <p:spPr>
          <a:xfrm>
            <a:off x="-612775" y="1000125"/>
            <a:ext cx="4392613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Technologies</a:t>
            </a: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                      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3642450" y="1223676"/>
            <a:ext cx="2305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6707188" y="1281113"/>
            <a:ext cx="2395500" cy="769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Helvetica Neue"/>
                <a:ea typeface="Helvetica Neue"/>
                <a:cs typeface="Helvetica Neue"/>
                <a:sym typeface="Helvetica Neue"/>
              </a:rPr>
              <a:t>HTML, CSS and JavaScript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" name="Google Shape;158;p7"/>
          <p:cNvCxnSpPr/>
          <p:nvPr/>
        </p:nvCxnSpPr>
        <p:spPr>
          <a:xfrm flipH="1">
            <a:off x="2778125" y="3736975"/>
            <a:ext cx="960438" cy="490538"/>
          </a:xfrm>
          <a:prstGeom prst="straightConnector1">
            <a:avLst/>
          </a:prstGeom>
          <a:noFill/>
          <a:ln cap="flat" cmpd="sng" w="9525">
            <a:solidFill>
              <a:srgbClr val="6C1A2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7"/>
          <p:cNvCxnSpPr/>
          <p:nvPr/>
        </p:nvCxnSpPr>
        <p:spPr>
          <a:xfrm>
            <a:off x="4684713" y="3916363"/>
            <a:ext cx="0" cy="812800"/>
          </a:xfrm>
          <a:prstGeom prst="straightConnector1">
            <a:avLst/>
          </a:prstGeom>
          <a:noFill/>
          <a:ln cap="flat" cmpd="sng" w="9525">
            <a:solidFill>
              <a:srgbClr val="6C1A2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" name="Google Shape;160;p7"/>
          <p:cNvCxnSpPr/>
          <p:nvPr/>
        </p:nvCxnSpPr>
        <p:spPr>
          <a:xfrm>
            <a:off x="5608638" y="3736975"/>
            <a:ext cx="1008062" cy="444500"/>
          </a:xfrm>
          <a:prstGeom prst="straightConnector1">
            <a:avLst/>
          </a:prstGeom>
          <a:noFill/>
          <a:ln cap="flat" cmpd="sng" w="9525">
            <a:solidFill>
              <a:srgbClr val="6C1A2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" name="Google Shape;161;p7"/>
          <p:cNvSpPr txBox="1"/>
          <p:nvPr/>
        </p:nvSpPr>
        <p:spPr>
          <a:xfrm>
            <a:off x="2856676" y="3063901"/>
            <a:ext cx="27369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1319213" y="4449763"/>
            <a:ext cx="186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/>
              <a:t>Docker and Docker-Compose </a:t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718713" y="1559788"/>
            <a:ext cx="819300" cy="430200"/>
          </a:xfrm>
          <a:prstGeom prst="rightArrow">
            <a:avLst>
              <a:gd fmla="val 50000" name="adj1"/>
              <a:gd fmla="val 50176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5593578" y="6165850"/>
            <a:ext cx="35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799138" y="1504950"/>
            <a:ext cx="798512" cy="431800"/>
          </a:xfrm>
          <a:prstGeom prst="rightArrow">
            <a:avLst>
              <a:gd fmla="val 50000" name="adj1"/>
              <a:gd fmla="val 4994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 rot="3350301">
            <a:off x="1528442" y="1999747"/>
            <a:ext cx="1293965" cy="435010"/>
          </a:xfrm>
          <a:prstGeom prst="rightArrow">
            <a:avLst>
              <a:gd fmla="val 50000" name="adj1"/>
              <a:gd fmla="val 4995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3779838" y="765175"/>
            <a:ext cx="1935162" cy="1347788"/>
          </a:xfrm>
          <a:prstGeom prst="donu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6732588" y="1187450"/>
            <a:ext cx="2301900" cy="955800"/>
          </a:xfrm>
          <a:prstGeom prst="frame">
            <a:avLst>
              <a:gd fmla="val 12500" name="adj1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3736975" y="4700588"/>
            <a:ext cx="1949450" cy="1157287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3779838" y="4991100"/>
            <a:ext cx="186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Python and Node JS as languages</a:t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6053138" y="4162425"/>
            <a:ext cx="2324100" cy="1384300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6196000" y="4311325"/>
            <a:ext cx="194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MongoDB and NGINX as API Gateway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4702175" y="1246188"/>
            <a:ext cx="185738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4132263" y="855663"/>
            <a:ext cx="185737" cy="2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3562350" y="4002088"/>
            <a:ext cx="10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Containers’ technologies</a:t>
            </a:r>
            <a:r>
              <a:rPr i="1" lang="it-IT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734189" cy="91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113" y="2414375"/>
            <a:ext cx="1766867" cy="1384300"/>
          </a:xfrm>
          <a:prstGeom prst="rect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8" name="Google Shape;17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350" y="2954225"/>
            <a:ext cx="1012800" cy="61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00" y="4940307"/>
            <a:ext cx="819150" cy="67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929" y="4415062"/>
            <a:ext cx="624499" cy="6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8">
            <a:alphaModFix/>
          </a:blip>
          <a:srcRect b="0" l="-4264" r="0" t="-19260"/>
          <a:stretch/>
        </p:blipFill>
        <p:spPr>
          <a:xfrm>
            <a:off x="6196000" y="4881150"/>
            <a:ext cx="1534425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7691552" y="4881150"/>
            <a:ext cx="1342950" cy="2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type="title"/>
          </p:nvPr>
        </p:nvSpPr>
        <p:spPr>
          <a:xfrm>
            <a:off x="2754313" y="952425"/>
            <a:ext cx="7345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Helvetica Neue"/>
                <a:ea typeface="Helvetica Neue"/>
                <a:cs typeface="Helvetica Neue"/>
                <a:sym typeface="Helvetica Neue"/>
              </a:rPr>
              <a:t>The External Services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79388" y="4273550"/>
            <a:ext cx="89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5675404" y="6165850"/>
            <a:ext cx="371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4132275" y="1457325"/>
            <a:ext cx="576300" cy="1125000"/>
          </a:xfrm>
          <a:prstGeom prst="downArrow">
            <a:avLst>
              <a:gd fmla="val 50000" name="adj1"/>
              <a:gd fmla="val 5002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225" y="2938450"/>
            <a:ext cx="2525366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00" y="3926588"/>
            <a:ext cx="4137651" cy="19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525" y="2938450"/>
            <a:ext cx="4077252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320675" y="1079500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Distribution</a:t>
            </a:r>
            <a: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it-IT" sz="3000" u="sng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000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9"/>
          <p:cNvSpPr txBox="1"/>
          <p:nvPr>
            <p:ph idx="1" type="body"/>
          </p:nvPr>
        </p:nvSpPr>
        <p:spPr>
          <a:xfrm>
            <a:off x="290513" y="1817688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or clone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it-IT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repository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a Terminal inside it and execute: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 </a:t>
            </a:r>
            <a:r>
              <a:rPr lang="it-IT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compose up –build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it-IT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the website on </a:t>
            </a:r>
            <a:r>
              <a:rPr lang="it-IT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localhost:80 using a Browser.</a:t>
            </a:r>
            <a:endParaRPr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4222750" y="1143000"/>
            <a:ext cx="30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Helvetica Neue"/>
                <a:ea typeface="Helvetica Neue"/>
                <a:cs typeface="Helvetica Neue"/>
                <a:sym typeface="Helvetica Neue"/>
              </a:rPr>
              <a:t>Install Docker on your device!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Helvetica Neue"/>
                <a:ea typeface="Helvetica Neue"/>
                <a:cs typeface="Helvetica Neue"/>
                <a:sym typeface="Helvetica Neue"/>
              </a:rPr>
              <a:t>Unzip the project in case of download!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9"/>
          <p:cNvCxnSpPr/>
          <p:nvPr/>
        </p:nvCxnSpPr>
        <p:spPr>
          <a:xfrm flipH="1" rot="10800000">
            <a:off x="2851150" y="1847850"/>
            <a:ext cx="1008063" cy="104775"/>
          </a:xfrm>
          <a:prstGeom prst="straightConnector1">
            <a:avLst/>
          </a:prstGeom>
          <a:noFill/>
          <a:ln cap="flat" cmpd="sng" w="9525">
            <a:solidFill>
              <a:srgbClr val="8120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9"/>
          <p:cNvCxnSpPr/>
          <p:nvPr/>
        </p:nvCxnSpPr>
        <p:spPr>
          <a:xfrm>
            <a:off x="2851150" y="2133600"/>
            <a:ext cx="1025525" cy="165100"/>
          </a:xfrm>
          <a:prstGeom prst="straightConnector1">
            <a:avLst/>
          </a:prstGeom>
          <a:noFill/>
          <a:ln cap="flat" cmpd="sng" w="9525">
            <a:solidFill>
              <a:srgbClr val="8120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" name="Google Shape;204;p9"/>
          <p:cNvSpPr txBox="1"/>
          <p:nvPr/>
        </p:nvSpPr>
        <p:spPr>
          <a:xfrm>
            <a:off x="5675403" y="6165850"/>
            <a:ext cx="345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EvenTicket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Helvetica Neue"/>
                <a:ea typeface="Helvetica Neue"/>
                <a:cs typeface="Helvetica Neue"/>
                <a:sym typeface="Helvetica Neue"/>
              </a:rPr>
              <a:t>Laboratory of Advanced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4202113" y="1281113"/>
            <a:ext cx="2952750" cy="623887"/>
          </a:xfrm>
          <a:prstGeom prst="frame">
            <a:avLst>
              <a:gd fmla="val 0" name="adj1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4202113" y="1905000"/>
            <a:ext cx="2952750" cy="623888"/>
          </a:xfrm>
          <a:prstGeom prst="frame">
            <a:avLst>
              <a:gd fmla="val 0" name="adj1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565525" y="6934200"/>
            <a:ext cx="2482850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2" y="26134"/>
            <a:ext cx="2984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875" y="3229925"/>
            <a:ext cx="2437201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2006-11-20T16:13:10Z</dcterms:created>
  <dc:creator>- -</dc:creator>
</cp:coreProperties>
</file>